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media/image34.jpg" ContentType="image/png"/>
  <Override PartName="/ppt/media/image35.jpg" ContentType="image/png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71" r:id="rId6"/>
    <p:sldId id="265" r:id="rId7"/>
    <p:sldId id="266" r:id="rId8"/>
    <p:sldId id="263" r:id="rId9"/>
    <p:sldId id="268" r:id="rId10"/>
    <p:sldId id="273" r:id="rId11"/>
    <p:sldId id="267" r:id="rId12"/>
    <p:sldId id="270" r:id="rId13"/>
    <p:sldId id="260" r:id="rId14"/>
    <p:sldId id="269" r:id="rId15"/>
    <p:sldId id="272" r:id="rId16"/>
    <p:sldId id="261" r:id="rId17"/>
    <p:sldId id="264" r:id="rId18"/>
    <p:sldId id="262" r:id="rId1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75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EE76E-60BC-46EB-9923-3160E9837F23}" type="datetimeFigureOut">
              <a:rPr lang="ru-RU" smtClean="0"/>
              <a:t>27.02.2023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8934585-8429-40EA-9D80-39BC6E7DF2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45931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EE76E-60BC-46EB-9923-3160E9837F23}" type="datetimeFigureOut">
              <a:rPr lang="ru-RU" smtClean="0"/>
              <a:t>27.02.2023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34585-8429-40EA-9D80-39BC6E7DF2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8704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EE76E-60BC-46EB-9923-3160E9837F23}" type="datetimeFigureOut">
              <a:rPr lang="ru-RU" smtClean="0"/>
              <a:t>27.02.2023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8934585-8429-40EA-9D80-39BC6E7DF2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37052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EE76E-60BC-46EB-9923-3160E9837F23}" type="datetimeFigureOut">
              <a:rPr lang="ru-RU" smtClean="0"/>
              <a:t>27.02.2023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8934585-8429-40EA-9D80-39BC6E7DF2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29616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EE76E-60BC-46EB-9923-3160E9837F23}" type="datetimeFigureOut">
              <a:rPr lang="ru-RU" smtClean="0"/>
              <a:t>27.02.2023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8934585-8429-40EA-9D80-39BC6E7DF2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94997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EE76E-60BC-46EB-9923-3160E9837F23}" type="datetimeFigureOut">
              <a:rPr lang="ru-RU" smtClean="0"/>
              <a:t>27.02.2023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34585-8429-40EA-9D80-39BC6E7DF2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88346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EE76E-60BC-46EB-9923-3160E9837F23}" type="datetimeFigureOut">
              <a:rPr lang="ru-RU" smtClean="0"/>
              <a:t>27.02.2023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34585-8429-40EA-9D80-39BC6E7DF2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5416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EE76E-60BC-46EB-9923-3160E9837F23}" type="datetimeFigureOut">
              <a:rPr lang="ru-RU" smtClean="0"/>
              <a:t>27.02.2023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34585-8429-40EA-9D80-39BC6E7DF2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69055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EE76E-60BC-46EB-9923-3160E9837F23}" type="datetimeFigureOut">
              <a:rPr lang="ru-RU" smtClean="0"/>
              <a:t>27.02.2023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8934585-8429-40EA-9D80-39BC6E7DF2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16966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EE76E-60BC-46EB-9923-3160E9837F23}" type="datetimeFigureOut">
              <a:rPr lang="ru-RU" smtClean="0"/>
              <a:t>27.02.2023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8934585-8429-40EA-9D80-39BC6E7DF2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11983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EE76E-60BC-46EB-9923-3160E9837F23}" type="datetimeFigureOut">
              <a:rPr lang="ru-RU" smtClean="0"/>
              <a:t>27.02.2023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8934585-8429-40EA-9D80-39BC6E7DF291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51957047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EE76E-60BC-46EB-9923-3160E9837F23}" type="datetimeFigureOut">
              <a:rPr lang="ru-RU" smtClean="0"/>
              <a:t>27.02.2023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8934585-8429-40EA-9D80-39BC6E7DF2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881038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EE76E-60BC-46EB-9923-3160E9837F23}" type="datetimeFigureOut">
              <a:rPr lang="ru-RU" smtClean="0"/>
              <a:t>27.02.2023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8934585-8429-40EA-9D80-39BC6E7DF291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39115803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EE76E-60BC-46EB-9923-3160E9837F23}" type="datetimeFigureOut">
              <a:rPr lang="ru-RU" smtClean="0"/>
              <a:t>27.02.2023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8934585-8429-40EA-9D80-39BC6E7DF2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021842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EE76E-60BC-46EB-9923-3160E9837F23}" type="datetimeFigureOut">
              <a:rPr lang="ru-RU" smtClean="0"/>
              <a:t>27.02.2023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34585-8429-40EA-9D80-39BC6E7DF2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902438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EE76E-60BC-46EB-9923-3160E9837F23}" type="datetimeFigureOut">
              <a:rPr lang="ru-RU" smtClean="0"/>
              <a:t>27.02.2023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34585-8429-40EA-9D80-39BC6E7DF2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6938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AEE76E-60BC-46EB-9923-3160E9837F23}" type="datetimeFigureOut">
              <a:rPr lang="ru-RU" smtClean="0"/>
              <a:t>27.02.2023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8934585-8429-40EA-9D80-39BC6E7DF2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26783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g"/><Relationship Id="rId4" Type="http://schemas.openxmlformats.org/officeDocument/2006/relationships/image" Target="../media/image12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23257" y="406400"/>
            <a:ext cx="11335657" cy="2232706"/>
          </a:xfrm>
        </p:spPr>
        <p:txBody>
          <a:bodyPr>
            <a:noAutofit/>
          </a:bodyPr>
          <a:lstStyle/>
          <a:p>
            <a:pPr marL="342900" lvl="0" indent="-342900">
              <a:lnSpc>
                <a:spcPct val="115000"/>
              </a:lnSpc>
              <a:spcAft>
                <a:spcPts val="0"/>
              </a:spcAft>
            </a:pPr>
            <a:r>
              <a:rPr lang="ru-RU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Муниципальное бюджетное общеобразовательное учреждение средняя общеобразовательная школа </a:t>
            </a:r>
            <a:r>
              <a:rPr lang="ru-RU" sz="2800" dirty="0"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Гайтерского</a:t>
            </a:r>
            <a:r>
              <a:rPr lang="ru-RU" sz="2800" dirty="0"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сельского поселения Комсомольского муниципального района Хабаровского края</a:t>
            </a:r>
            <a:r>
              <a:rPr lang="ru-RU" sz="40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40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sz="4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42571" y="3225797"/>
            <a:ext cx="5642428" cy="1407885"/>
          </a:xfrm>
        </p:spPr>
        <p:txBody>
          <a:bodyPr>
            <a:no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Адрес: 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681050 </a:t>
            </a: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Хабаровский край, </a:t>
            </a: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Комсомольский 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район </a:t>
            </a:r>
            <a:endParaRPr lang="ru-RU" sz="2800" dirty="0" smtClean="0">
              <a:solidFill>
                <a:schemeClr val="tx1"/>
              </a:solidFill>
              <a:latin typeface="Times New Roman" panose="02020603050405020304" pitchFamily="18" charset="0"/>
              <a:ea typeface="Arial Unicode MS" panose="020B0604020202020204" pitchFamily="34" charset="-128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с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. </a:t>
            </a:r>
            <a:r>
              <a:rPr lang="ru-RU" sz="2800" dirty="0" err="1">
                <a:solidFill>
                  <a:schemeClr val="tx1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Гайтер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пер. Школьный,4 </a:t>
            </a:r>
            <a:endParaRPr lang="ru-RU" sz="2800" dirty="0" smtClean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r"/>
            <a:endParaRPr lang="ru-RU" sz="2800" dirty="0">
              <a:solidFill>
                <a:schemeClr val="tx1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5685" y="1937655"/>
            <a:ext cx="5312229" cy="3984171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6451600" y="6027003"/>
            <a:ext cx="57404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Школа </a:t>
            </a: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</a:rPr>
              <a:t>имени </a:t>
            </a:r>
            <a:endParaRPr lang="ru-RU" sz="2400" dirty="0" smtClean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ctr"/>
            <a:r>
              <a:rPr lang="ru-RU" sz="24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Василия </a:t>
            </a: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</a:rPr>
              <a:t>Александровича </a:t>
            </a:r>
            <a:r>
              <a:rPr lang="ru-RU" sz="24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Сухомлинского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4252023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25600" y="391882"/>
            <a:ext cx="10247086" cy="149497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100" dirty="0" smtClean="0"/>
              <a:t>Исполняющий обязанности директора </a:t>
            </a:r>
            <a:r>
              <a:rPr lang="ru-RU" sz="3100" dirty="0"/>
              <a:t>МБОУ СОШ </a:t>
            </a:r>
            <a:r>
              <a:rPr lang="ru-RU" sz="3100" dirty="0" err="1"/>
              <a:t>Гайтерского</a:t>
            </a:r>
            <a:r>
              <a:rPr lang="ru-RU" sz="3100" dirty="0"/>
              <a:t> </a:t>
            </a:r>
            <a:r>
              <a:rPr lang="ru-RU" sz="3100" dirty="0" err="1" smtClean="0"/>
              <a:t>с.п</a:t>
            </a:r>
            <a:r>
              <a:rPr lang="ru-RU" sz="3100" dirty="0" smtClean="0"/>
              <a:t>.</a:t>
            </a:r>
            <a:br>
              <a:rPr lang="ru-RU" sz="3100" dirty="0" smtClean="0"/>
            </a:br>
            <a:r>
              <a:rPr lang="ru-RU" sz="3100" b="1" dirty="0" smtClean="0"/>
              <a:t>Пономарева Оксана Юрьевна</a:t>
            </a:r>
            <a:r>
              <a:rPr lang="ru-RU" sz="3100" b="1" dirty="0"/>
              <a:t/>
            </a:r>
            <a:br>
              <a:rPr lang="ru-RU" sz="3100" b="1" dirty="0"/>
            </a:br>
            <a:r>
              <a:rPr lang="ru-RU" sz="3100" dirty="0" smtClean="0"/>
              <a:t>Рабочий телефон: </a:t>
            </a:r>
            <a:r>
              <a:rPr lang="ru-RU" sz="3100" b="1" dirty="0"/>
              <a:t>8 </a:t>
            </a:r>
            <a:r>
              <a:rPr lang="ru-RU" sz="3100" b="1" dirty="0" smtClean="0"/>
              <a:t>(4217</a:t>
            </a:r>
            <a:r>
              <a:rPr lang="ru-RU" sz="3100" b="1" dirty="0"/>
              <a:t>) 567 -180 </a:t>
            </a:r>
            <a:br>
              <a:rPr lang="ru-RU" sz="3100" b="1" dirty="0"/>
            </a:br>
            <a:r>
              <a:rPr lang="ru-RU" sz="3100" dirty="0" err="1"/>
              <a:t>Эл.адрес</a:t>
            </a:r>
            <a:r>
              <a:rPr lang="ru-RU" sz="3100" dirty="0"/>
              <a:t>:  </a:t>
            </a:r>
            <a:r>
              <a:rPr lang="ru-RU" sz="3100" b="1" dirty="0" smtClean="0"/>
              <a:t>sta2904-gaiter@yandex.ru</a:t>
            </a:r>
            <a:r>
              <a:rPr lang="ru-RU" sz="3100" dirty="0"/>
              <a:t/>
            </a:r>
            <a:br>
              <a:rPr lang="ru-RU" sz="3100" dirty="0"/>
            </a:br>
            <a:r>
              <a:rPr lang="ru-RU" sz="3100" dirty="0"/>
              <a:t>Школьный сайт: </a:t>
            </a:r>
            <a:r>
              <a:rPr lang="en-US" sz="3100" b="1" dirty="0"/>
              <a:t>school</a:t>
            </a:r>
            <a:r>
              <a:rPr lang="ru-RU" sz="3100" b="1" dirty="0"/>
              <a:t>-</a:t>
            </a:r>
            <a:r>
              <a:rPr lang="en-US" sz="3100" b="1" dirty="0"/>
              <a:t>gaiter</a:t>
            </a:r>
            <a:r>
              <a:rPr lang="ru-RU" sz="3100" b="1" dirty="0"/>
              <a:t>.</a:t>
            </a:r>
            <a:r>
              <a:rPr lang="en-US" sz="3100" b="1" dirty="0" err="1"/>
              <a:t>ru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691" y="3186544"/>
            <a:ext cx="6354619" cy="3574473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0868" y="3186544"/>
            <a:ext cx="6086647" cy="3574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8135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67460" y="178131"/>
            <a:ext cx="6552541" cy="3077688"/>
          </a:xfrm>
        </p:spPr>
        <p:txBody>
          <a:bodyPr>
            <a:normAutofit fontScale="85000" lnSpcReduction="10000"/>
          </a:bodyPr>
          <a:lstStyle/>
          <a:p>
            <a:r>
              <a:rPr lang="ru-RU" sz="2600" b="1" dirty="0">
                <a:solidFill>
                  <a:schemeClr val="tx1"/>
                </a:solidFill>
              </a:rPr>
              <a:t>Коллектив состоит из </a:t>
            </a:r>
            <a:r>
              <a:rPr lang="ru-RU" sz="2600" b="1" dirty="0" smtClean="0">
                <a:solidFill>
                  <a:schemeClr val="tx1"/>
                </a:solidFill>
              </a:rPr>
              <a:t>8 штатных педагогов;</a:t>
            </a:r>
          </a:p>
          <a:p>
            <a:r>
              <a:rPr lang="ru-RU" sz="2600" b="1" dirty="0">
                <a:solidFill>
                  <a:schemeClr val="tx1"/>
                </a:solidFill>
              </a:rPr>
              <a:t>2</a:t>
            </a:r>
            <a:r>
              <a:rPr lang="ru-RU" sz="2600" b="1" dirty="0" smtClean="0">
                <a:solidFill>
                  <a:schemeClr val="tx1"/>
                </a:solidFill>
              </a:rPr>
              <a:t> учителей </a:t>
            </a:r>
            <a:r>
              <a:rPr lang="ru-RU" sz="2600" b="1" dirty="0">
                <a:solidFill>
                  <a:schemeClr val="tx1"/>
                </a:solidFill>
              </a:rPr>
              <a:t>до 35 </a:t>
            </a:r>
            <a:r>
              <a:rPr lang="ru-RU" sz="2600" b="1" dirty="0" smtClean="0">
                <a:solidFill>
                  <a:schemeClr val="tx1"/>
                </a:solidFill>
              </a:rPr>
              <a:t>лет;</a:t>
            </a:r>
          </a:p>
          <a:p>
            <a:r>
              <a:rPr lang="ru-RU" sz="2600" b="1" dirty="0" smtClean="0">
                <a:solidFill>
                  <a:schemeClr val="tx1"/>
                </a:solidFill>
              </a:rPr>
              <a:t>1 молодой специалист: </a:t>
            </a:r>
            <a:r>
              <a:rPr lang="ru-RU" sz="2600" b="1" dirty="0" err="1" smtClean="0">
                <a:solidFill>
                  <a:schemeClr val="tx1"/>
                </a:solidFill>
              </a:rPr>
              <a:t>Ястребова</a:t>
            </a:r>
            <a:r>
              <a:rPr lang="ru-RU" sz="2600" b="1" dirty="0" smtClean="0">
                <a:solidFill>
                  <a:schemeClr val="tx1"/>
                </a:solidFill>
              </a:rPr>
              <a:t> Л.С.</a:t>
            </a:r>
          </a:p>
          <a:p>
            <a:r>
              <a:rPr lang="ru-RU" sz="2600" b="1" dirty="0" smtClean="0">
                <a:solidFill>
                  <a:schemeClr val="tx1"/>
                </a:solidFill>
              </a:rPr>
              <a:t>Студентка 4 курса </a:t>
            </a:r>
            <a:r>
              <a:rPr lang="ru-RU" sz="2600" b="1" dirty="0" err="1" smtClean="0">
                <a:solidFill>
                  <a:schemeClr val="tx1"/>
                </a:solidFill>
              </a:rPr>
              <a:t>АмГПГУ</a:t>
            </a:r>
            <a:r>
              <a:rPr lang="ru-RU" sz="2600" b="1" dirty="0" smtClean="0">
                <a:solidFill>
                  <a:schemeClr val="tx1"/>
                </a:solidFill>
              </a:rPr>
              <a:t>  института заочного и дополнительного образования Середина А.В. (проходит практику на базе школе).</a:t>
            </a:r>
            <a:endParaRPr lang="ru-RU" sz="2600" b="1" dirty="0">
              <a:solidFill>
                <a:schemeClr val="tx1"/>
              </a:solidFill>
            </a:endParaRPr>
          </a:p>
          <a:p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9187" y="3299608"/>
            <a:ext cx="4744522" cy="3558392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3236" y="48491"/>
            <a:ext cx="386094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0489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38436" y="1"/>
            <a:ext cx="8432582" cy="1163782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>В МБОУ СОШ обучаются 38 детей. Школа является </a:t>
            </a:r>
            <a:r>
              <a:rPr lang="ru-RU" b="1" dirty="0" smtClean="0"/>
              <a:t>малокомплектной</a:t>
            </a:r>
            <a:endParaRPr lang="ru-RU" b="1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364" y="1025235"/>
            <a:ext cx="4100946" cy="3075709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7947" y="1163783"/>
            <a:ext cx="4765964" cy="3574473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726" y="3958936"/>
            <a:ext cx="4241583" cy="3181188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1953" y="3138054"/>
            <a:ext cx="3581400" cy="3581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6988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72489" y="263892"/>
            <a:ext cx="8911687" cy="1280890"/>
          </a:xfrm>
        </p:spPr>
        <p:txBody>
          <a:bodyPr/>
          <a:lstStyle/>
          <a:p>
            <a:pPr algn="ctr"/>
            <a:r>
              <a:rPr lang="ru-RU" b="1" dirty="0" smtClean="0"/>
              <a:t>Участие в конкурсах 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536266" y="904337"/>
            <a:ext cx="8915400" cy="789709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2000" dirty="0" smtClean="0"/>
              <a:t>Учащиеся МБОУ СОШ </a:t>
            </a:r>
            <a:r>
              <a:rPr lang="ru-RU" sz="2000" dirty="0" err="1" smtClean="0"/>
              <a:t>Гайтерского</a:t>
            </a:r>
            <a:r>
              <a:rPr lang="ru-RU" sz="2000" dirty="0" smtClean="0"/>
              <a:t> </a:t>
            </a:r>
            <a:r>
              <a:rPr lang="ru-RU" sz="2000" dirty="0" err="1" smtClean="0"/>
              <a:t>с.п</a:t>
            </a:r>
            <a:r>
              <a:rPr lang="ru-RU" sz="2000" dirty="0" smtClean="0"/>
              <a:t>. активно принимают участие в конкурсах разных уровней: школьный, муниципальный, краевой и даже всероссийский.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300" y="1882797"/>
            <a:ext cx="3964209" cy="504267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0548" y="2755829"/>
            <a:ext cx="4269655" cy="3140362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40203" y="1882797"/>
            <a:ext cx="3236768" cy="2443213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9897" y="4326010"/>
            <a:ext cx="3267074" cy="24779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1943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9069" y="3790"/>
            <a:ext cx="8911687" cy="128089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>В школе активно реализуется программа патриотического воспитания</a:t>
            </a:r>
            <a:endParaRPr lang="ru-RU" b="1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433" y="2715490"/>
            <a:ext cx="4895273" cy="367145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6706" y="999485"/>
            <a:ext cx="3515050" cy="3787259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3299" y="2715490"/>
            <a:ext cx="3828585" cy="4142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0957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55615" y="97637"/>
            <a:ext cx="8911687" cy="128089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>Открыто первичное отделение РДДМ </a:t>
            </a: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>Руководитель: Андриянова Д.Д.</a:t>
            </a:r>
            <a:endParaRPr lang="ru-RU" b="1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887" y="1378527"/>
            <a:ext cx="4156364" cy="311727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5251" y="2324098"/>
            <a:ext cx="3754582" cy="281593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6581" y="3832510"/>
            <a:ext cx="3865419" cy="2899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1559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4509" y="0"/>
            <a:ext cx="10958945" cy="1280890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 smtClean="0"/>
              <a:t>В школе функционирует кабинет Цифровой </a:t>
            </a:r>
            <a:r>
              <a:rPr lang="ru-RU" sz="2800" b="1" dirty="0"/>
              <a:t>О</a:t>
            </a:r>
            <a:r>
              <a:rPr lang="ru-RU" sz="2800" b="1" dirty="0" smtClean="0"/>
              <a:t>бразовательной Среды</a:t>
            </a:r>
            <a:br>
              <a:rPr lang="ru-RU" sz="2800" b="1" dirty="0" smtClean="0"/>
            </a:br>
            <a:r>
              <a:rPr lang="ru-RU" sz="2800" b="1" dirty="0" smtClean="0"/>
              <a:t>Руководитель: </a:t>
            </a:r>
            <a:r>
              <a:rPr lang="ru-RU" sz="2800" b="1" dirty="0" err="1" smtClean="0"/>
              <a:t>Ястребова</a:t>
            </a:r>
            <a:r>
              <a:rPr lang="ru-RU" sz="2800" b="1" dirty="0" smtClean="0"/>
              <a:t> Л.С.(учитель математики) и </a:t>
            </a:r>
            <a:br>
              <a:rPr lang="ru-RU" sz="2800" b="1" dirty="0" smtClean="0"/>
            </a:br>
            <a:r>
              <a:rPr lang="ru-RU" sz="2800" b="1" dirty="0" smtClean="0"/>
              <a:t>Центра Детских Инициатив </a:t>
            </a:r>
            <a:br>
              <a:rPr lang="ru-RU" sz="2800" b="1" dirty="0" smtClean="0"/>
            </a:br>
            <a:r>
              <a:rPr lang="ru-RU" sz="2800" b="1" dirty="0" smtClean="0"/>
              <a:t>Руководитель: Андриянова Д.Д.</a:t>
            </a:r>
            <a:endParaRPr lang="ru-RU" sz="2800" b="1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017" y="2189016"/>
            <a:ext cx="4648201" cy="464820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1928" y="2951018"/>
            <a:ext cx="6470072" cy="3639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0054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4472" y="54803"/>
            <a:ext cx="8911687" cy="128089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>Школьный спортивный клуб </a:t>
            </a:r>
            <a:br>
              <a:rPr lang="ru-RU" b="1" dirty="0" smtClean="0"/>
            </a:br>
            <a:r>
              <a:rPr lang="ru-RU" b="1" dirty="0" smtClean="0"/>
              <a:t>«Альтернатива»</a:t>
            </a:r>
            <a:br>
              <a:rPr lang="ru-RU" b="1" dirty="0" smtClean="0"/>
            </a:br>
            <a:r>
              <a:rPr lang="ru-RU" b="1" dirty="0" smtClean="0"/>
              <a:t>Руководитель: Пономарева О.Ю.</a:t>
            </a:r>
            <a:endParaRPr lang="ru-RU" b="1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24" y="54803"/>
            <a:ext cx="4122531" cy="309189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7296" y="1816626"/>
            <a:ext cx="5210463" cy="521046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9528" y="3146701"/>
            <a:ext cx="4652837" cy="3489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2645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40525" y="0"/>
            <a:ext cx="8911687" cy="128089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>Волонтерский отряд «Горячие сердца»</a:t>
            </a:r>
            <a:br>
              <a:rPr lang="ru-RU" b="1" dirty="0" smtClean="0"/>
            </a:br>
            <a:r>
              <a:rPr lang="ru-RU" b="1" dirty="0" smtClean="0"/>
              <a:t>Руководитель: Пономарева О.Ю.</a:t>
            </a:r>
            <a:endParaRPr lang="ru-RU" b="1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4343" y="2541653"/>
            <a:ext cx="4180841" cy="412659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5184" y="1254162"/>
            <a:ext cx="3858680" cy="384430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274" y="1023382"/>
            <a:ext cx="4078890" cy="4075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5385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68234" y="0"/>
            <a:ext cx="8911687" cy="886036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>В школе реализуется проект</a:t>
            </a:r>
            <a:br>
              <a:rPr lang="ru-RU" b="1" dirty="0" smtClean="0"/>
            </a:br>
            <a:r>
              <a:rPr lang="ru-RU" b="1" dirty="0" smtClean="0"/>
              <a:t>«Не скучные выходные»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58259" y="1083461"/>
            <a:ext cx="8915400" cy="1101437"/>
          </a:xfrm>
        </p:spPr>
        <p:txBody>
          <a:bodyPr>
            <a:normAutofit/>
          </a:bodyPr>
          <a:lstStyle/>
          <a:p>
            <a:r>
              <a:rPr lang="ru-RU" sz="2000" dirty="0" smtClean="0"/>
              <a:t>Проект направлен на реализацию программы воспитания, сплочение учащихся, реализации досуговой деятельности, а также повышение интереса к спорту. </a:t>
            </a:r>
            <a:endParaRPr lang="ru-RU" sz="2000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5554" y="1783116"/>
            <a:ext cx="4783937" cy="4783937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703" y="2070624"/>
            <a:ext cx="4149043" cy="5532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2870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94852" y="126002"/>
            <a:ext cx="8329178" cy="156491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>Театральная студия «Арлекин»</a:t>
            </a:r>
            <a:br>
              <a:rPr lang="ru-RU" b="1" dirty="0" smtClean="0"/>
            </a:br>
            <a:r>
              <a:rPr lang="ru-RU" b="1" dirty="0" smtClean="0"/>
              <a:t>Руководитель: педагог дополнительного образования </a:t>
            </a:r>
            <a:r>
              <a:rPr lang="ru-RU" b="1" dirty="0" err="1" smtClean="0"/>
              <a:t>Мищерякова</a:t>
            </a:r>
            <a:r>
              <a:rPr lang="ru-RU" b="1" dirty="0" smtClean="0"/>
              <a:t> С.Ф. </a:t>
            </a:r>
            <a:endParaRPr lang="ru-RU" b="1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472" y="2473916"/>
            <a:ext cx="4612175" cy="346363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3647" y="2473916"/>
            <a:ext cx="5500255" cy="254077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179015" y="1733526"/>
            <a:ext cx="6858000" cy="3167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4446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872343" y="522514"/>
            <a:ext cx="9371012" cy="6154057"/>
          </a:xfrm>
        </p:spPr>
        <p:txBody>
          <a:bodyPr>
            <a:normAutofit/>
          </a:bodyPr>
          <a:lstStyle/>
          <a:p>
            <a:pPr marL="457200">
              <a:lnSpc>
                <a:spcPct val="115000"/>
              </a:lnSpc>
            </a:pPr>
            <a:r>
              <a:rPr lang="ru-RU" sz="2600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Приглашаем </a:t>
            </a:r>
            <a:r>
              <a:rPr lang="ru-RU" sz="2600" b="1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учителя русского языка и </a:t>
            </a:r>
            <a:r>
              <a:rPr lang="ru-RU" sz="2600" b="1" dirty="0" smtClean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литературы</a:t>
            </a:r>
            <a:r>
              <a:rPr lang="ru-RU" sz="2600" dirty="0" smtClean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114300" indent="0">
              <a:lnSpc>
                <a:spcPct val="115000"/>
              </a:lnSpc>
              <a:buNone/>
            </a:pPr>
            <a:r>
              <a:rPr lang="ru-RU" sz="2600" dirty="0" smtClean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При </a:t>
            </a:r>
            <a:r>
              <a:rPr lang="ru-RU" sz="2600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устройстве на работу: </a:t>
            </a:r>
            <a:endParaRPr lang="ru-RU" sz="1900" dirty="0">
              <a:solidFill>
                <a:schemeClr val="tx1"/>
              </a:solidFill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>
              <a:lnSpc>
                <a:spcPct val="115000"/>
              </a:lnSpc>
            </a:pPr>
            <a:r>
              <a:rPr lang="ru-RU" sz="2600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Нагрузка : </a:t>
            </a:r>
            <a:r>
              <a:rPr lang="ru-RU" sz="2600" dirty="0" smtClean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русский </a:t>
            </a:r>
            <a:r>
              <a:rPr lang="ru-RU" sz="2600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язык – </a:t>
            </a:r>
            <a:r>
              <a:rPr lang="ru-RU" sz="2600" dirty="0" smtClean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17 ч</a:t>
            </a:r>
            <a:endParaRPr lang="ru-RU" sz="1900" dirty="0">
              <a:solidFill>
                <a:schemeClr val="tx1"/>
              </a:solidFill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>
              <a:lnSpc>
                <a:spcPct val="115000"/>
              </a:lnSpc>
            </a:pPr>
            <a:r>
              <a:rPr lang="ru-RU" sz="2600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Литература-  </a:t>
            </a:r>
            <a:r>
              <a:rPr lang="ru-RU" sz="2600" dirty="0" smtClean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13 ч</a:t>
            </a:r>
          </a:p>
          <a:p>
            <a:pPr marL="457200">
              <a:lnSpc>
                <a:spcPct val="115000"/>
              </a:lnSpc>
            </a:pPr>
            <a:r>
              <a:rPr lang="ru-RU" sz="2600" dirty="0" smtClean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Родной язык- 3,5 ч</a:t>
            </a:r>
          </a:p>
          <a:p>
            <a:pPr marL="457200">
              <a:lnSpc>
                <a:spcPct val="115000"/>
              </a:lnSpc>
            </a:pPr>
            <a:r>
              <a:rPr lang="ru-RU" sz="2600" dirty="0" smtClean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Родная литература  - 3,5 ч         </a:t>
            </a:r>
            <a:endParaRPr lang="ru-RU" sz="1900" dirty="0">
              <a:solidFill>
                <a:schemeClr val="tx1"/>
              </a:solidFill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>
              <a:lnSpc>
                <a:spcPct val="115000"/>
              </a:lnSpc>
            </a:pPr>
            <a:r>
              <a:rPr lang="ru-RU" sz="2600" dirty="0" smtClean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Общая нагрузка</a:t>
            </a:r>
            <a:r>
              <a:rPr lang="en-US" sz="2600" dirty="0" smtClean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dirty="0" smtClean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– </a:t>
            </a:r>
            <a:r>
              <a:rPr lang="ru-RU" sz="2600" b="1" dirty="0" smtClean="0">
                <a:solidFill>
                  <a:srgbClr val="FF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37 часов </a:t>
            </a:r>
            <a:endParaRPr lang="ru-RU" sz="1900" b="1" dirty="0">
              <a:solidFill>
                <a:srgbClr val="FF0000"/>
              </a:solidFill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013708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31466" y="346364"/>
            <a:ext cx="6707189" cy="6414654"/>
          </a:xfrm>
        </p:spPr>
        <p:txBody>
          <a:bodyPr>
            <a:normAutofit/>
          </a:bodyPr>
          <a:lstStyle/>
          <a:p>
            <a:pPr marL="457200">
              <a:lnSpc>
                <a:spcPct val="115000"/>
              </a:lnSpc>
            </a:pPr>
            <a:r>
              <a:rPr lang="ru-RU" sz="2400" dirty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Приглашаем </a:t>
            </a:r>
            <a:r>
              <a:rPr lang="ru-RU" sz="2400" b="1" dirty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учителя </a:t>
            </a:r>
            <a:r>
              <a:rPr lang="ru-RU" sz="2400" b="1" dirty="0" smtClean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истории и обществознания</a:t>
            </a:r>
            <a:endParaRPr lang="ru-RU" sz="2400" dirty="0">
              <a:solidFill>
                <a:schemeClr val="tx1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14300" indent="0">
              <a:lnSpc>
                <a:spcPct val="115000"/>
              </a:lnSpc>
              <a:buNone/>
            </a:pPr>
            <a:r>
              <a:rPr lang="ru-RU" sz="2400" dirty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При устройстве на работу: </a:t>
            </a:r>
            <a:endParaRPr lang="ru-RU" dirty="0">
              <a:solidFill>
                <a:schemeClr val="tx1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>
              <a:lnSpc>
                <a:spcPct val="115000"/>
              </a:lnSpc>
            </a:pPr>
            <a:r>
              <a:rPr lang="ru-RU" sz="2400" dirty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Нагрузка : </a:t>
            </a:r>
            <a:r>
              <a:rPr lang="ru-RU" sz="2400" dirty="0" smtClean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история– 11 </a:t>
            </a:r>
            <a:r>
              <a:rPr lang="ru-RU" sz="2400" dirty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ч</a:t>
            </a:r>
            <a:endParaRPr lang="ru-RU" dirty="0">
              <a:solidFill>
                <a:schemeClr val="tx1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>
              <a:lnSpc>
                <a:spcPct val="115000"/>
              </a:lnSpc>
            </a:pPr>
            <a:r>
              <a:rPr lang="ru-RU" sz="2400" dirty="0" smtClean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Обществознание -  5 ч</a:t>
            </a:r>
          </a:p>
          <a:p>
            <a:pPr marL="457200">
              <a:lnSpc>
                <a:spcPct val="115000"/>
              </a:lnSpc>
            </a:pPr>
            <a:r>
              <a:rPr lang="ru-RU" sz="2400" dirty="0" smtClean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Внеурочная деятельность -  5 ч </a:t>
            </a:r>
          </a:p>
          <a:p>
            <a:pPr marL="457200">
              <a:lnSpc>
                <a:spcPct val="115000"/>
              </a:lnSpc>
            </a:pPr>
            <a:r>
              <a:rPr lang="ru-RU" sz="2400" dirty="0" smtClean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Надомное обучение – 2 ч </a:t>
            </a:r>
            <a:endParaRPr lang="ru-RU" sz="2400" dirty="0">
              <a:solidFill>
                <a:schemeClr val="tx1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>
              <a:lnSpc>
                <a:spcPct val="115000"/>
              </a:lnSpc>
            </a:pPr>
            <a:r>
              <a:rPr lang="ru-RU" sz="2400" dirty="0" smtClean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Общая </a:t>
            </a:r>
            <a:r>
              <a:rPr lang="ru-RU" sz="2400" dirty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нагрузка</a:t>
            </a:r>
            <a:r>
              <a:rPr lang="en-US" sz="2400" dirty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– </a:t>
            </a:r>
            <a:r>
              <a:rPr lang="ru-RU" sz="2400" b="1" dirty="0" smtClean="0">
                <a:solidFill>
                  <a:srgbClr val="FF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23 часа (возможна дополнительная нагрузка по внеурочной деятельности)</a:t>
            </a:r>
            <a:endParaRPr lang="ru-RU" b="1" dirty="0">
              <a:solidFill>
                <a:srgbClr val="FF0000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90086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08016" y="291601"/>
            <a:ext cx="8911687" cy="1280890"/>
          </a:xfrm>
        </p:spPr>
        <p:txBody>
          <a:bodyPr/>
          <a:lstStyle/>
          <a:p>
            <a:pPr algn="ctr"/>
            <a:r>
              <a:rPr lang="ru-RU" b="1" dirty="0" smtClean="0"/>
              <a:t>При трудоустройстве на работу: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550121" y="1191490"/>
            <a:ext cx="8915400" cy="5112327"/>
          </a:xfrm>
        </p:spPr>
        <p:txBody>
          <a:bodyPr>
            <a:normAutofit/>
          </a:bodyPr>
          <a:lstStyle/>
          <a:p>
            <a:r>
              <a:rPr lang="ru-RU" sz="2000" dirty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Льготы при устройстве на работу: подъемные  в размере 8-ми  окладов, доплата три года - 35%  молодого  специалиста , оплата коммунальных услуг в размере  100</a:t>
            </a:r>
            <a:r>
              <a:rPr lang="ru-RU" sz="2000" dirty="0" smtClean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%. (около 70 000 рублей)</a:t>
            </a:r>
          </a:p>
          <a:p>
            <a:r>
              <a:rPr lang="ru-RU" sz="2000" dirty="0" smtClean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Северные надбавки в полном объеме (50%)</a:t>
            </a:r>
          </a:p>
          <a:p>
            <a:r>
              <a:rPr lang="ru-RU" sz="2000" dirty="0" smtClean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Надбавка за работу в сельской местности (25%)</a:t>
            </a:r>
          </a:p>
          <a:p>
            <a:r>
              <a:rPr lang="ru-RU" sz="2000" dirty="0" smtClean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Средняя заработная плата от 40 000 рублей</a:t>
            </a:r>
          </a:p>
          <a:p>
            <a:r>
              <a:rPr lang="ru-RU" sz="2000" dirty="0" smtClean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Возможность карьерного роста</a:t>
            </a:r>
          </a:p>
          <a:p>
            <a:r>
              <a:rPr lang="ru-RU" sz="2000" dirty="0" smtClean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Ежегодная премия</a:t>
            </a:r>
          </a:p>
          <a:p>
            <a:r>
              <a:rPr lang="ru-RU" sz="2000" dirty="0" smtClean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Стимулирующая выплата по итогам работы в квартале. </a:t>
            </a:r>
          </a:p>
          <a:p>
            <a:r>
              <a:rPr lang="ru-RU" sz="2000" dirty="0" smtClean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Возможность самореализации, помощь при аттестации на категорию, методическое сопровождение молодого специалиста. </a:t>
            </a:r>
          </a:p>
          <a:p>
            <a:endParaRPr lang="ru-RU" dirty="0">
              <a:solidFill>
                <a:schemeClr val="tx1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37872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239658" y="0"/>
            <a:ext cx="6952342" cy="3934691"/>
          </a:xfrm>
        </p:spPr>
        <p:txBody>
          <a:bodyPr>
            <a:normAutofit lnSpcReduction="10000"/>
          </a:bodyPr>
          <a:lstStyle/>
          <a:p>
            <a:r>
              <a:rPr lang="ru-RU" sz="2000" dirty="0">
                <a:solidFill>
                  <a:schemeClr val="tx1"/>
                </a:solidFill>
                <a:latin typeface="+mj-lt"/>
              </a:rPr>
              <a:t>С</a:t>
            </a:r>
            <a:r>
              <a:rPr lang="ru-RU" sz="2000" dirty="0" smtClean="0">
                <a:solidFill>
                  <a:schemeClr val="tx1"/>
                </a:solidFill>
                <a:latin typeface="+mj-lt"/>
              </a:rPr>
              <a:t>овременное </a:t>
            </a:r>
            <a:r>
              <a:rPr lang="ru-RU" sz="2000" dirty="0">
                <a:solidFill>
                  <a:schemeClr val="tx1"/>
                </a:solidFill>
                <a:latin typeface="+mj-lt"/>
              </a:rPr>
              <a:t>оборудование (мультимедийное  оборудование, персональное рабочее место, интернет, </a:t>
            </a:r>
            <a:r>
              <a:rPr lang="en-US" sz="2000" dirty="0" err="1" smtClean="0">
                <a:solidFill>
                  <a:schemeClr val="tx1"/>
                </a:solidFill>
                <a:latin typeface="+mj-lt"/>
              </a:rPr>
              <a:t>Wi-fi</a:t>
            </a:r>
            <a:r>
              <a:rPr lang="ru-RU" sz="2000" dirty="0" smtClean="0">
                <a:solidFill>
                  <a:schemeClr val="tx1"/>
                </a:solidFill>
                <a:latin typeface="+mj-lt"/>
              </a:rPr>
              <a:t>, оборудование ЦОС) </a:t>
            </a:r>
            <a:endParaRPr lang="ru-RU" sz="2000" dirty="0">
              <a:solidFill>
                <a:schemeClr val="tx1"/>
              </a:solidFill>
              <a:latin typeface="+mj-lt"/>
            </a:endParaRPr>
          </a:p>
          <a:p>
            <a:pPr marL="228600">
              <a:lnSpc>
                <a:spcPct val="115000"/>
              </a:lnSpc>
              <a:spcAft>
                <a:spcPts val="1000"/>
              </a:spcAft>
            </a:pPr>
            <a:r>
              <a:rPr lang="ru-RU" sz="2000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Школа </a:t>
            </a:r>
            <a:r>
              <a:rPr lang="ru-RU" sz="2000" dirty="0" smtClean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находится </a:t>
            </a:r>
            <a:r>
              <a:rPr lang="ru-RU" sz="2000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в сорока километровой зоне от города Комсомольска –на-Амуре, хорошее  транспортное сообщение : регулярный маршрут автобуса 283 </a:t>
            </a:r>
            <a:endParaRPr lang="ru-RU" sz="2000" dirty="0" smtClean="0">
              <a:solidFill>
                <a:schemeClr val="tx1"/>
              </a:solidFill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>
              <a:lnSpc>
                <a:spcPct val="115000"/>
              </a:lnSpc>
              <a:spcAft>
                <a:spcPts val="1000"/>
              </a:spcAft>
            </a:pPr>
            <a:r>
              <a:rPr lang="ru-RU" sz="2000" dirty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Возможность карьерного роста (Помощь при аттестации на  первую категорию  по результатам  трех лет работы)</a:t>
            </a:r>
            <a:endParaRPr lang="ru-RU" sz="1600" dirty="0">
              <a:solidFill>
                <a:schemeClr val="tx1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>
              <a:lnSpc>
                <a:spcPct val="115000"/>
              </a:lnSpc>
              <a:spcAft>
                <a:spcPts val="1000"/>
              </a:spcAft>
            </a:pPr>
            <a:endParaRPr lang="ru-RU" sz="2400" dirty="0">
              <a:solidFill>
                <a:schemeClr val="tx1"/>
              </a:solidFill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963" y="0"/>
            <a:ext cx="5045695" cy="3784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4337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7212" y="222328"/>
            <a:ext cx="8911687" cy="1280890"/>
          </a:xfrm>
        </p:spPr>
        <p:txBody>
          <a:bodyPr/>
          <a:lstStyle/>
          <a:p>
            <a:pPr algn="ctr"/>
            <a:r>
              <a:rPr lang="ru-RU" b="1" dirty="0" smtClean="0"/>
              <a:t>Мы в социальных сетях</a:t>
            </a:r>
            <a:endParaRPr lang="ru-RU" b="1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4019" y="1302327"/>
            <a:ext cx="4568863" cy="456886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9391" y="862773"/>
            <a:ext cx="4422701" cy="5902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8535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63896" y="2423881"/>
            <a:ext cx="8911687" cy="1280890"/>
          </a:xfrm>
        </p:spPr>
        <p:txBody>
          <a:bodyPr>
            <a:noAutofit/>
          </a:bodyPr>
          <a:lstStyle/>
          <a:p>
            <a:pPr algn="ctr"/>
            <a:r>
              <a:rPr lang="ru-RU" sz="4400" dirty="0" smtClean="0"/>
              <a:t>Спасибо за внимание!</a:t>
            </a:r>
            <a:br>
              <a:rPr lang="ru-RU" sz="4400" dirty="0" smtClean="0"/>
            </a:br>
            <a:r>
              <a:rPr lang="ru-RU" sz="4400" dirty="0" smtClean="0"/>
              <a:t>Ждём Вас. </a:t>
            </a:r>
            <a:endParaRPr lang="ru-RU" sz="4400" dirty="0"/>
          </a:p>
        </p:txBody>
      </p:sp>
    </p:spTree>
    <p:extLst>
      <p:ext uri="{BB962C8B-B14F-4D97-AF65-F5344CB8AC3E}">
        <p14:creationId xmlns:p14="http://schemas.microsoft.com/office/powerpoint/2010/main" val="589603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221</TotalTime>
  <Words>404</Words>
  <Application>Microsoft Office PowerPoint</Application>
  <PresentationFormat>Широкоэкранный</PresentationFormat>
  <Paragraphs>51</Paragraphs>
  <Slides>18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5" baseType="lpstr">
      <vt:lpstr>Arial</vt:lpstr>
      <vt:lpstr>Arial Unicode MS</vt:lpstr>
      <vt:lpstr>Calibri</vt:lpstr>
      <vt:lpstr>Century Gothic</vt:lpstr>
      <vt:lpstr>Times New Roman</vt:lpstr>
      <vt:lpstr>Wingdings 3</vt:lpstr>
      <vt:lpstr>Легкий дым</vt:lpstr>
      <vt:lpstr>Муниципальное бюджетное общеобразовательное учреждение средняя общеобразовательная школа  Гайтерского сельского поселения Комсомольского муниципального района Хабаровского края </vt:lpstr>
      <vt:lpstr>Исполняющий обязанности директора МБОУ СОШ Гайтерского с.п. Пономарева Оксана Юрьевна Рабочий телефон: 8 (4217) 567 -180  Эл.адрес:  sta2904-gaiter@yandex.ru Школьный сайт: school-gaiter.ru </vt:lpstr>
      <vt:lpstr>Презентация PowerPoint</vt:lpstr>
      <vt:lpstr>В МБОУ СОШ обучаются 38 детей. Школа является малокомплектной</vt:lpstr>
      <vt:lpstr>Участие в конкурсах </vt:lpstr>
      <vt:lpstr>В школе активно реализуется программа патриотического воспитания</vt:lpstr>
      <vt:lpstr>Открыто первичное отделение РДДМ  Руководитель: Андриянова Д.Д.</vt:lpstr>
      <vt:lpstr>В школе функционирует кабинет Цифровой Образовательной Среды Руководитель: Ястребова Л.С.(учитель математики) и  Центра Детских Инициатив  Руководитель: Андриянова Д.Д.</vt:lpstr>
      <vt:lpstr>Школьный спортивный клуб  «Альтернатива» Руководитель: Пономарева О.Ю.</vt:lpstr>
      <vt:lpstr>Волонтерский отряд «Горячие сердца» Руководитель: Пономарева О.Ю.</vt:lpstr>
      <vt:lpstr>В школе реализуется проект «Не скучные выходные»</vt:lpstr>
      <vt:lpstr>Театральная студия «Арлекин» Руководитель: педагог дополнительного образования Мищерякова С.Ф. </vt:lpstr>
      <vt:lpstr>Презентация PowerPoint</vt:lpstr>
      <vt:lpstr>Презентация PowerPoint</vt:lpstr>
      <vt:lpstr>При трудоустройстве на работу:</vt:lpstr>
      <vt:lpstr>Презентация PowerPoint</vt:lpstr>
      <vt:lpstr>Мы в социальных сетях</vt:lpstr>
      <vt:lpstr>Спасибо за внимание! Ждём Вас. 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Муниципальное бюджетное общеобразовательное учреждение средняя общеобразовательная школа  Гайтерского сельского поселения Комсомольского муниципального района Хабаровского края</dc:title>
  <dc:creator>admin</dc:creator>
  <cp:lastModifiedBy>Пользователь</cp:lastModifiedBy>
  <cp:revision>25</cp:revision>
  <dcterms:created xsi:type="dcterms:W3CDTF">2022-02-28T08:23:56Z</dcterms:created>
  <dcterms:modified xsi:type="dcterms:W3CDTF">2023-02-27T11:32:35Z</dcterms:modified>
</cp:coreProperties>
</file>